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3" r:id="rId4"/>
    <p:sldId id="264" r:id="rId5"/>
    <p:sldId id="266" r:id="rId6"/>
    <p:sldId id="288" r:id="rId7"/>
    <p:sldId id="268" r:id="rId8"/>
    <p:sldId id="269" r:id="rId9"/>
    <p:sldId id="289" r:id="rId10"/>
    <p:sldId id="270" r:id="rId11"/>
    <p:sldId id="271" r:id="rId12"/>
    <p:sldId id="272" r:id="rId13"/>
    <p:sldId id="273" r:id="rId14"/>
    <p:sldId id="274" r:id="rId15"/>
    <p:sldId id="275" r:id="rId16"/>
    <p:sldId id="276" r:id="rId17"/>
    <p:sldId id="258" r:id="rId18"/>
    <p:sldId id="259" r:id="rId19"/>
    <p:sldId id="260" r:id="rId20"/>
    <p:sldId id="278" r:id="rId21"/>
    <p:sldId id="279" r:id="rId22"/>
    <p:sldId id="261" r:id="rId23"/>
    <p:sldId id="280" r:id="rId24"/>
    <p:sldId id="281" r:id="rId25"/>
    <p:sldId id="282" r:id="rId26"/>
    <p:sldId id="283" r:id="rId27"/>
    <p:sldId id="284" r:id="rId28"/>
    <p:sldId id="285" r:id="rId29"/>
    <p:sldId id="286"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6B59E9-96D6-4CBB-8D73-E7389AF96569}" type="datetimeFigureOut">
              <a:rPr lang="en-US" smtClean="0"/>
              <a:t>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50114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B59E9-96D6-4CBB-8D73-E7389AF96569}" type="datetimeFigureOut">
              <a:rPr lang="en-US" smtClean="0"/>
              <a:t>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364296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B59E9-96D6-4CBB-8D73-E7389AF96569}" type="datetimeFigureOut">
              <a:rPr lang="en-US" smtClean="0"/>
              <a:t>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1844590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6B59E9-96D6-4CBB-8D73-E7389AF96569}" type="datetimeFigureOut">
              <a:rPr lang="en-US" smtClean="0"/>
              <a:t>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294980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6B59E9-96D6-4CBB-8D73-E7389AF96569}" type="datetimeFigureOut">
              <a:rPr lang="en-US" smtClean="0"/>
              <a:t>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129933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6B59E9-96D6-4CBB-8D73-E7389AF96569}" type="datetimeFigureOut">
              <a:rPr lang="en-US" smtClean="0"/>
              <a:t>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6563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6B59E9-96D6-4CBB-8D73-E7389AF96569}" type="datetimeFigureOut">
              <a:rPr lang="en-US" smtClean="0"/>
              <a:t>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295333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6B59E9-96D6-4CBB-8D73-E7389AF96569}" type="datetimeFigureOut">
              <a:rPr lang="en-US" smtClean="0"/>
              <a:t>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402561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B59E9-96D6-4CBB-8D73-E7389AF96569}" type="datetimeFigureOut">
              <a:rPr lang="en-US" smtClean="0"/>
              <a:t>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2514933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B59E9-96D6-4CBB-8D73-E7389AF96569}" type="datetimeFigureOut">
              <a:rPr lang="en-US" smtClean="0"/>
              <a:t>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1883469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6B59E9-96D6-4CBB-8D73-E7389AF96569}" type="datetimeFigureOut">
              <a:rPr lang="en-US" smtClean="0"/>
              <a:t>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32EE7F-6566-4EBE-A5B2-C23067EF8419}" type="slidenum">
              <a:rPr lang="en-US" smtClean="0"/>
              <a:t>‹#›</a:t>
            </a:fld>
            <a:endParaRPr lang="en-US"/>
          </a:p>
        </p:txBody>
      </p:sp>
    </p:spTree>
    <p:extLst>
      <p:ext uri="{BB962C8B-B14F-4D97-AF65-F5344CB8AC3E}">
        <p14:creationId xmlns:p14="http://schemas.microsoft.com/office/powerpoint/2010/main" val="2874261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B59E9-96D6-4CBB-8D73-E7389AF96569}" type="datetimeFigureOut">
              <a:rPr lang="en-US" smtClean="0"/>
              <a:t>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2EE7F-6566-4EBE-A5B2-C23067EF8419}" type="slidenum">
              <a:rPr lang="en-US" smtClean="0"/>
              <a:t>‹#›</a:t>
            </a:fld>
            <a:endParaRPr lang="en-US"/>
          </a:p>
        </p:txBody>
      </p:sp>
    </p:spTree>
    <p:extLst>
      <p:ext uri="{BB962C8B-B14F-4D97-AF65-F5344CB8AC3E}">
        <p14:creationId xmlns:p14="http://schemas.microsoft.com/office/powerpoint/2010/main" val="3585517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09600"/>
            <a:ext cx="9116291" cy="5125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0342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Can delineate </a:t>
            </a:r>
            <a:r>
              <a:rPr lang="en-US" sz="2400" dirty="0" err="1" smtClean="0"/>
              <a:t>microcatchments</a:t>
            </a:r>
            <a:r>
              <a:rPr lang="en-US" sz="2400" dirty="0" smtClean="0"/>
              <a:t> on a parcel scale.  Use: working with individual landowners.  Web-based.  Also accessible via smartphones from the field. Working with Conservation Districts.</a:t>
            </a:r>
            <a:endParaRPr lang="en-US" sz="24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60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 prior slide</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Tools to help others identify the best places to put their efforts and resources.</a:t>
            </a:r>
          </a:p>
          <a:p>
            <a:r>
              <a:rPr lang="en-US" sz="2800" dirty="0" smtClean="0"/>
              <a:t>Elevation is fine enough to pick up ditches on properties.</a:t>
            </a:r>
          </a:p>
          <a:p>
            <a:r>
              <a:rPr lang="en-US" sz="2800" dirty="0" smtClean="0"/>
              <a:t>Ties in to some models used by NFWF and others: nutrient and sediment reduction modeling</a:t>
            </a:r>
          </a:p>
          <a:p>
            <a:r>
              <a:rPr lang="en-US" sz="2800" dirty="0" smtClean="0"/>
              <a:t>Working to automate features of this tool, to support calculations of impacts for non-technical practitioners (e.g., estimates required in funding applications)</a:t>
            </a:r>
            <a:endParaRPr lang="en-US" sz="2800" dirty="0"/>
          </a:p>
        </p:txBody>
      </p:sp>
    </p:spTree>
    <p:extLst>
      <p:ext uri="{BB962C8B-B14F-4D97-AF65-F5344CB8AC3E}">
        <p14:creationId xmlns:p14="http://schemas.microsoft.com/office/powerpoint/2010/main" val="206553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Databasin</a:t>
            </a:r>
            <a:r>
              <a:rPr lang="en-US" dirty="0" smtClean="0"/>
              <a:t> resources</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191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Have been working with NALCC for three years</a:t>
            </a:r>
          </a:p>
          <a:p>
            <a:pPr lvl="1"/>
            <a:r>
              <a:rPr lang="en-US" dirty="0" smtClean="0"/>
              <a:t>Habitat connectivity</a:t>
            </a:r>
          </a:p>
          <a:p>
            <a:pPr lvl="1"/>
            <a:r>
              <a:rPr lang="en-US" dirty="0" smtClean="0"/>
              <a:t>Climate resilience</a:t>
            </a:r>
          </a:p>
          <a:p>
            <a:pPr lvl="1"/>
            <a:r>
              <a:rPr lang="en-US" dirty="0" smtClean="0"/>
              <a:t>Etc.</a:t>
            </a:r>
          </a:p>
          <a:p>
            <a:r>
              <a:rPr lang="en-US" dirty="0" smtClean="0"/>
              <a:t>Recommending using these datasets to build a stronger, richer case for the environmental benefits of work in a targeted area</a:t>
            </a:r>
          </a:p>
          <a:p>
            <a:r>
              <a:rPr lang="en-US" dirty="0" smtClean="0"/>
              <a:t>Participating in RCOA effort</a:t>
            </a:r>
            <a:endParaRPr lang="en-US" dirty="0"/>
          </a:p>
        </p:txBody>
      </p:sp>
    </p:spTree>
    <p:extLst>
      <p:ext uri="{BB962C8B-B14F-4D97-AF65-F5344CB8AC3E}">
        <p14:creationId xmlns:p14="http://schemas.microsoft.com/office/powerpoint/2010/main" val="162440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 </a:t>
            </a:r>
            <a:endParaRPr lang="en-US" sz="28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6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reports generator</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5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prior slide</a:t>
            </a:r>
            <a:endParaRPr lang="en-US" dirty="0"/>
          </a:p>
        </p:txBody>
      </p:sp>
      <p:sp>
        <p:nvSpPr>
          <p:cNvPr id="3" name="Content Placeholder 2"/>
          <p:cNvSpPr>
            <a:spLocks noGrp="1"/>
          </p:cNvSpPr>
          <p:nvPr>
            <p:ph idx="1"/>
          </p:nvPr>
        </p:nvSpPr>
        <p:spPr/>
        <p:txBody>
          <a:bodyPr/>
          <a:lstStyle/>
          <a:p>
            <a:r>
              <a:rPr lang="en-US" dirty="0" smtClean="0"/>
              <a:t>Working with York County Planning Commission in application of this tool, and driving grant applicants to use it in their funding requests</a:t>
            </a:r>
          </a:p>
          <a:p>
            <a:r>
              <a:rPr lang="en-US" dirty="0" smtClean="0"/>
              <a:t>Bay Program has compiled parcel data from all counties that have it.  There are data sharing restrictions on some, and gaps overall.  PA does not offer free access to parcel data.</a:t>
            </a:r>
            <a:endParaRPr lang="en-US" dirty="0"/>
          </a:p>
        </p:txBody>
      </p:sp>
    </p:spTree>
    <p:extLst>
      <p:ext uri="{BB962C8B-B14F-4D97-AF65-F5344CB8AC3E}">
        <p14:creationId xmlns:p14="http://schemas.microsoft.com/office/powerpoint/2010/main" val="1902233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NALCC discussion:</a:t>
            </a:r>
            <a:br>
              <a:rPr lang="en-US" dirty="0" smtClean="0"/>
            </a:br>
            <a:r>
              <a:rPr lang="en-US" dirty="0" smtClean="0"/>
              <a:t>tools and partnerships</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186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Chesapeake Cons. Participating in RCOA and doing analysis at HUC12 level and looking at road-bounded blocks as the units of analysis.  Will be building the prioritization tool.</a:t>
            </a:r>
            <a:endParaRPr lang="en-US" dirty="0"/>
          </a:p>
        </p:txBody>
      </p:sp>
    </p:spTree>
    <p:extLst>
      <p:ext uri="{BB962C8B-B14F-4D97-AF65-F5344CB8AC3E}">
        <p14:creationId xmlns:p14="http://schemas.microsoft.com/office/powerpoint/2010/main" val="3919369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Analyst Tool</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00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call</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488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Allows users to input relative weights on attributes when doing prioritization.  Provides immediate analyses.</a:t>
            </a:r>
            <a:endParaRPr lang="en-US" sz="28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90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Limited geographic scope at present; Working to expand to the entire Susquehanna basin</a:t>
            </a:r>
            <a:endParaRPr lang="en-US" sz="28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9959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high res data, LiDAR data for this</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500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in Lower Susquehanna</a:t>
            </a:r>
            <a:endParaRPr 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46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Additional detail Lower Susquehanna</a:t>
            </a:r>
            <a:endParaRPr 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9549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Quantified how many scenic overlooks a parcel is visible from</a:t>
            </a:r>
            <a:endParaRPr 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043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Fine resolution data requires greater capabilities for data storage &amp; processing.  Conservancy’s tools provide that functionality to the conservation community</a:t>
            </a:r>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474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Left = types of organizations they have had at past workshops; Right = target groups they’d like to engage in the future.  Trying to reach the non-GIS person</a:t>
            </a:r>
            <a:endParaRPr lang="en-US" sz="2400"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476" y="1600200"/>
            <a:ext cx="894516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833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59" y="1143000"/>
            <a:ext cx="8863281" cy="498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19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86" y="1066800"/>
            <a:ext cx="8998814" cy="505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755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Envision the Chesapeake</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818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6" y="990600"/>
            <a:ext cx="9134347" cy="513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85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Chesapeake Conservancy funded to do data workshops with local partners</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053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Data tools to help in identifying highest value landscapes, parcels, and areas for restoration, protection or engagement actions</a:t>
            </a:r>
            <a:endParaRPr lang="en-US" sz="28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08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smtClean="0"/>
              <a:t>Data and tools</a:t>
            </a:r>
            <a:endParaRPr lang="en-US" dirty="0"/>
          </a:p>
        </p:txBody>
      </p:sp>
    </p:spTree>
    <p:extLst>
      <p:ext uri="{BB962C8B-B14F-4D97-AF65-F5344CB8AC3E}">
        <p14:creationId xmlns:p14="http://schemas.microsoft.com/office/powerpoint/2010/main" val="3681816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Chesapeake Conservancy is generating high resolution (</a:t>
            </a:r>
            <a:r>
              <a:rPr lang="en-US" sz="2800" dirty="0" smtClean="0"/>
              <a:t>1km</a:t>
            </a:r>
            <a:r>
              <a:rPr lang="en-US" sz="2800" dirty="0" smtClean="0"/>
              <a:t>) land cover datasets for all counties that touch the Susquehanna River.  (Ready May 2016)</a:t>
            </a:r>
            <a:endParaRPr lang="en-US" sz="28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697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Normalized flow data is available for PA and MD.  Currently processing flow data for the entire basin</a:t>
            </a:r>
            <a:r>
              <a:rPr lang="en-US" dirty="0" smtClean="0"/>
              <a:t>.</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93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 flow data</a:t>
            </a:r>
            <a:endParaRPr lang="en-US" dirty="0"/>
          </a:p>
        </p:txBody>
      </p:sp>
      <p:sp>
        <p:nvSpPr>
          <p:cNvPr id="3" name="Content Placeholder 2"/>
          <p:cNvSpPr>
            <a:spLocks noGrp="1"/>
          </p:cNvSpPr>
          <p:nvPr>
            <p:ph idx="1"/>
          </p:nvPr>
        </p:nvSpPr>
        <p:spPr/>
        <p:txBody>
          <a:bodyPr>
            <a:normAutofit fontScale="92500"/>
          </a:bodyPr>
          <a:lstStyle/>
          <a:p>
            <a:r>
              <a:rPr lang="en-US" dirty="0" smtClean="0"/>
              <a:t>USGS is working with the Conservancy to create information on “hydrologically enforced elevation models” to address things like culverts and bridges.  Approach involves use of LiDAR data.</a:t>
            </a:r>
          </a:p>
          <a:p>
            <a:r>
              <a:rPr lang="en-US" dirty="0" smtClean="0"/>
              <a:t>They are now doing some flow accumulation modelling for parts of the watershed.  Willing to try to get funding with partners to expand this in to areas of interest. TNC seems interested in pursuing.</a:t>
            </a:r>
            <a:endParaRPr lang="en-US" dirty="0"/>
          </a:p>
        </p:txBody>
      </p:sp>
    </p:spTree>
    <p:extLst>
      <p:ext uri="{BB962C8B-B14F-4D97-AF65-F5344CB8AC3E}">
        <p14:creationId xmlns:p14="http://schemas.microsoft.com/office/powerpoint/2010/main" val="1100046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516</Words>
  <Application>Microsoft Office PowerPoint</Application>
  <PresentationFormat>On-screen Show (4:3)</PresentationFormat>
  <Paragraphs>49</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 </vt:lpstr>
      <vt:lpstr>Purpose of call</vt:lpstr>
      <vt:lpstr>Envision the Chesapeake</vt:lpstr>
      <vt:lpstr>Chesapeake Conservancy funded to do data workshops with local partners</vt:lpstr>
      <vt:lpstr>Data tools to help in identifying highest value landscapes, parcels, and areas for restoration, protection or engagement actions</vt:lpstr>
      <vt:lpstr> </vt:lpstr>
      <vt:lpstr>Chesapeake Conservancy is generating high resolution (1km) land cover datasets for all counties that touch the Susquehanna River.  (Ready May 2016)</vt:lpstr>
      <vt:lpstr>Normalized flow data is available for PA and MD.  Currently processing flow data for the entire basin.</vt:lpstr>
      <vt:lpstr>Re. flow data</vt:lpstr>
      <vt:lpstr>Can delineate microcatchments on a parcel scale.  Use: working with individual landowners.  Web-based.  Also accessible via smartphones from the field. Working with Conservation Districts.</vt:lpstr>
      <vt:lpstr>Re. prior slide</vt:lpstr>
      <vt:lpstr>Databasin resources</vt:lpstr>
      <vt:lpstr> </vt:lpstr>
      <vt:lpstr> </vt:lpstr>
      <vt:lpstr>Custom reports generator</vt:lpstr>
      <vt:lpstr>About prior slide</vt:lpstr>
      <vt:lpstr>NALCC discussion: tools and partnerships</vt:lpstr>
      <vt:lpstr> </vt:lpstr>
      <vt:lpstr>Opportunities Analyst Tool</vt:lpstr>
      <vt:lpstr>Allows users to input relative weights on attributes when doing prioritization.  Provides immediate analyses.</vt:lpstr>
      <vt:lpstr>Limited geographic scope at present; Working to expand to the entire Susquehanna basin</vt:lpstr>
      <vt:lpstr>Using high res data, LiDAR data for this</vt:lpstr>
      <vt:lpstr>Case study in Lower Susquehanna</vt:lpstr>
      <vt:lpstr>Additional detail Lower Susquehanna</vt:lpstr>
      <vt:lpstr>Quantified how many scenic overlooks a parcel is visible from</vt:lpstr>
      <vt:lpstr>Fine resolution data requires greater capabilities for data storage &amp; processing.  Conservancy’s tools provide that functionality to the conservation community</vt:lpstr>
      <vt:lpstr>Left = types of organizations they have had at past workshops; Right = target groups they’d like to engage in the future.  Trying to reach the non-GIS person</vt:lpstr>
      <vt:lpstr> </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gkreitler</dc:creator>
  <cp:lastModifiedBy>gkreitler</cp:lastModifiedBy>
  <cp:revision>16</cp:revision>
  <dcterms:created xsi:type="dcterms:W3CDTF">2016-02-03T14:31:27Z</dcterms:created>
  <dcterms:modified xsi:type="dcterms:W3CDTF">2016-02-06T13:29:23Z</dcterms:modified>
</cp:coreProperties>
</file>